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71" r:id="rId6"/>
    <p:sldId id="272" r:id="rId7"/>
    <p:sldId id="260" r:id="rId8"/>
    <p:sldId id="273" r:id="rId9"/>
    <p:sldId id="27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67" r:id="rId18"/>
    <p:sldId id="268" r:id="rId19"/>
    <p:sldId id="269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901"/>
    <a:srgbClr val="151B21"/>
    <a:srgbClr val="F2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37"/>
    <p:restoredTop sz="94595"/>
  </p:normalViewPr>
  <p:slideViewPr>
    <p:cSldViewPr snapToGrid="0">
      <p:cViewPr>
        <p:scale>
          <a:sx n="64" d="100"/>
          <a:sy n="64" d="100"/>
        </p:scale>
        <p:origin x="91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2EBA2-0448-5044-91EA-64A5E2880DB6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53416-92B2-A64C-87EA-CC0E63A23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8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3416-92B2-A64C-87EA-CC0E63A23B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0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6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13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8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69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0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7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F3F7E-832A-524E-9BB6-9F8394BE0E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0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27ECA-CBCA-AFEA-8F85-4BF206A65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B60ED4-ACB0-3B92-875C-D4EA073A8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F6D2F-854F-DAB5-291C-FB6E84F6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47CFBD-6132-4E0F-10D0-5A9C420C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BA07FD-D3F9-A7DB-FE20-7AC3A3F7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3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99D9D-140D-BDB4-8E35-0C9C9D6D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3BE5B6-8DCE-99D0-0D2F-BD06DE2B2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3EDE63-CCF1-6F7E-1B06-E5CE597F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E6B385-3C44-B803-991B-9B38C4327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7C727-80C9-EBB9-0DFD-D69DE798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6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7B016E-DF41-CE3A-FDB4-9C5D12E58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87E4E9-2736-62C0-F8CE-C1C498191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D3A8D-896A-E456-115F-6BDD5375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68520-3E20-7BA2-F020-D72C16B9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65498-9D62-3259-51EA-A7E7CFBB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1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DCDFE-A251-1F00-36F4-D3CE7243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952A1-3498-839A-3EFD-06D377F8F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24575-CF1D-674C-F6D1-DBE707B4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8393-08F1-446A-0590-DD94272C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8A6D42-A0AE-0373-F12D-55DB2C90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9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3B7F-349E-5895-56FA-F7FB2896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97692-3AEE-954E-44FE-7694CDCE6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3414A-D50B-594F-EA1E-46517083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CC1D3-0F84-6E44-1D57-5412A2CA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D4780-D9D6-1F88-6725-99F6BDBB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7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71091-BD7F-EA87-ADBA-182B4D097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F5772C-B653-D58B-9951-E9CDB0300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4C5FFB-B47B-CC39-35C3-514F99447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4C233-39F9-5C5E-6B7D-7D831936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D3E791-7EA7-DFC3-F487-BFBEA186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4A105D-5326-2AA3-87A4-D6F252C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0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E750B-4AF0-6C26-653B-1EA078E25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377F9C-6248-0202-E513-88CBE7555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E61E0C-C2AE-FBC7-7EEF-C4AA29C0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217103-7327-90F2-D4C0-9C7A88698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19A43E-BC09-D140-2F99-A4FF6876E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66B904-8E28-DECA-E8DD-629EA57D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91CA9E-EA4C-077C-3ABF-ACBD10A6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1836DE-9F8F-9FA1-13A9-8A5865F9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3F4E3-F259-A7CD-93C3-156F5B20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C0B9AD-E678-5A8F-E4C2-C57C87E2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6C5547-2214-1BA5-6173-0C1316B7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4E59AD-BFD2-C4C1-4D72-357BB8C7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9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160080-7C8F-0655-2260-DDDE9CE3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43922E-A965-4FDF-0D44-7DDC6DEB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712551-997E-70EF-DD57-F1283CCC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9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A5D2C-3836-3B84-26D9-1A04B424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9FF3C3-6FA1-BB66-3702-05736178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065EE9-8902-4D74-4632-FAA4854A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747F9F-799F-84AD-FF05-507673D2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0668B2-31E5-7E37-E3A0-53B5461F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6B608-6642-6E08-34E6-A9E46BA8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60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22ED1-0F24-FB4A-3513-59F05243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F505FE-786C-F6C7-70CB-1E97C5BEA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F14619-CA7A-5475-2780-E6D763BC9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AA7DE3-2416-0309-CA56-E39F9AD9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9C7FC0-200A-C35E-5B41-6F074F97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E293D0-153C-6977-959A-18D2E3C2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6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21F2C-32EC-3685-3241-396CEC856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B7E8EC-3540-63AE-B4CC-EA752B28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E8F377-23FB-0895-5CA2-88919A375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7EEEA-32BE-E44D-9055-29AF88A870FB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B1379-6C54-7E82-6576-3AB3708DB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EFCAB-2143-C2BA-D622-40B0CBB7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8580B-797C-144F-A468-D7C239D4B4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6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0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42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4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sv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CEFB4D8-134D-3F07-1895-2E3C13B6B485}"/>
              </a:ext>
            </a:extLst>
          </p:cNvPr>
          <p:cNvSpPr/>
          <p:nvPr/>
        </p:nvSpPr>
        <p:spPr>
          <a:xfrm>
            <a:off x="3" y="4992191"/>
            <a:ext cx="12191997" cy="932607"/>
          </a:xfrm>
          <a:prstGeom prst="rect">
            <a:avLst/>
          </a:prstGeom>
          <a:solidFill>
            <a:srgbClr val="A70901"/>
          </a:solidFill>
          <a:ln w="57150">
            <a:solidFill>
              <a:schemeClr val="bg1"/>
            </a:solidFill>
          </a:ln>
          <a:effectLst>
            <a:softEdge rad="3916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ТРУДОВОЙ ДОБЛЕСТИ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F0AB94-46F7-5B96-582D-FEA69E6D5306}"/>
              </a:ext>
            </a:extLst>
          </p:cNvPr>
          <p:cNvSpPr/>
          <p:nvPr/>
        </p:nvSpPr>
        <p:spPr>
          <a:xfrm>
            <a:off x="2220686" y="785141"/>
            <a:ext cx="7785463" cy="932607"/>
          </a:xfrm>
          <a:prstGeom prst="rect">
            <a:avLst/>
          </a:prstGeom>
          <a:solidFill>
            <a:srgbClr val="A70901"/>
          </a:solidFill>
          <a:ln w="57150">
            <a:solidFill>
              <a:schemeClr val="bg1"/>
            </a:solidFill>
          </a:ln>
          <a:effectLst>
            <a:softEdge rad="3916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УРОК</a:t>
            </a:r>
          </a:p>
        </p:txBody>
      </p:sp>
    </p:spTree>
    <p:extLst>
      <p:ext uri="{BB962C8B-B14F-4D97-AF65-F5344CB8AC3E}">
        <p14:creationId xmlns:p14="http://schemas.microsoft.com/office/powerpoint/2010/main" val="2540704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5257869" y="558487"/>
            <a:ext cx="6386808" cy="578818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5504232" y="944203"/>
            <a:ext cx="5957324" cy="5016758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Raleway" pitchFamily="2" charset="0"/>
              </a:rPr>
              <a:t>Высшей степенью отличия за заслуги в области хозяйственного и социально-культурного строительства являлось </a:t>
            </a:r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звание Героя Социалистического Труда</a:t>
            </a:r>
            <a:r>
              <a:rPr lang="ru-RU" sz="3200" dirty="0">
                <a:latin typeface="Raleway" pitchFamily="2" charset="0"/>
              </a:rPr>
              <a:t>, установленное Указом Президиума Верховного Совета СССР от </a:t>
            </a:r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27 декабря 1938 г</a:t>
            </a:r>
            <a:r>
              <a:rPr lang="en-US" sz="3200" b="1" dirty="0">
                <a:solidFill>
                  <a:srgbClr val="A70901"/>
                </a:solidFill>
                <a:latin typeface="Raleway" pitchFamily="2" charset="0"/>
              </a:rPr>
              <a:t>.</a:t>
            </a:r>
            <a:endParaRPr lang="ru-RU" sz="3200" b="1" dirty="0">
              <a:solidFill>
                <a:srgbClr val="A70901"/>
              </a:solidFill>
              <a:latin typeface="Raleway" pitchFamily="2" charset="0"/>
            </a:endParaRPr>
          </a:p>
        </p:txBody>
      </p:sp>
      <p:pic>
        <p:nvPicPr>
          <p:cNvPr id="2" name="Picture 2" descr="Медаль Серп и Молот">
            <a:extLst>
              <a:ext uri="{FF2B5EF4-FFF2-40B4-BE49-F238E27FC236}">
                <a16:creationId xmlns:a16="http://schemas.microsoft.com/office/drawing/2014/main" id="{10F763D5-A37B-8A71-F9ED-5992EF903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r="29523"/>
          <a:stretch/>
        </p:blipFill>
        <p:spPr bwMode="auto">
          <a:xfrm>
            <a:off x="598692" y="-103523"/>
            <a:ext cx="3988948" cy="711221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2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5246299" y="1259098"/>
            <a:ext cx="6386808" cy="443048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5716763" y="1692183"/>
            <a:ext cx="5957324" cy="3539430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Raleway" pitchFamily="2" charset="0"/>
              </a:rPr>
              <a:t>За образцовое выполнение государственных заданий для фронта передовые коллективы крупных предприятий были награждены </a:t>
            </a:r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Орденами Ленина.</a:t>
            </a:r>
            <a:r>
              <a:rPr lang="ru-RU" sz="3200" b="1" dirty="0">
                <a:latin typeface="Raleway" pitchFamily="2" charset="0"/>
              </a:rPr>
              <a:t> </a:t>
            </a:r>
            <a:endParaRPr lang="ru-RU" sz="3200" b="1" dirty="0">
              <a:solidFill>
                <a:srgbClr val="A70901"/>
              </a:solidFill>
              <a:latin typeface="Raleway" pitchFamily="2" charset="0"/>
            </a:endParaRPr>
          </a:p>
        </p:txBody>
      </p:sp>
      <p:pic>
        <p:nvPicPr>
          <p:cNvPr id="14340" name="Picture 4" descr="Орден Ленина » МРОО &quot;Вымпел-В&quot;">
            <a:extLst>
              <a:ext uri="{FF2B5EF4-FFF2-40B4-BE49-F238E27FC236}">
                <a16:creationId xmlns:a16="http://schemas.microsoft.com/office/drawing/2014/main" id="{554666F9-67F9-C94C-8DDE-D84BB59B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0" y="-91482"/>
            <a:ext cx="3905416" cy="699720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3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4895953" y="1144343"/>
            <a:ext cx="6386808" cy="476769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5144512" y="1335534"/>
            <a:ext cx="5957324" cy="4401205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Орден Трудового Красного Знамени </a:t>
            </a:r>
            <a:r>
              <a:rPr lang="ru-RU" sz="2800" dirty="0">
                <a:latin typeface="Raleway" pitchFamily="2" charset="0"/>
              </a:rPr>
              <a:t>вручался советским и иностранным гражданам, объединениям, предприятиям, учреждениям, административно-территориальным образованиям за большие трудовые заслуги перед советским государством и обществом в различных областях трудовой деятельности. </a:t>
            </a:r>
            <a:endParaRPr lang="ru-RU" sz="2800" b="1" dirty="0">
              <a:solidFill>
                <a:srgbClr val="A70901"/>
              </a:solidFill>
              <a:latin typeface="Raleway" pitchFamily="2" charset="0"/>
            </a:endParaRPr>
          </a:p>
        </p:txBody>
      </p:sp>
      <p:pic>
        <p:nvPicPr>
          <p:cNvPr id="16386" name="Picture 2" descr="Орден Трудового Красного Знамени — Википедия">
            <a:extLst>
              <a:ext uri="{FF2B5EF4-FFF2-40B4-BE49-F238E27FC236}">
                <a16:creationId xmlns:a16="http://schemas.microsoft.com/office/drawing/2014/main" id="{781EE7C4-DD60-9A33-9C7A-DDBED028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39" y="0"/>
            <a:ext cx="3294063" cy="68580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6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569834" y="1168612"/>
            <a:ext cx="6386808" cy="476769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818393" y="1359803"/>
            <a:ext cx="5957324" cy="4401205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13 мая 1942 г.</a:t>
            </a:r>
            <a:r>
              <a:rPr lang="ru-RU" sz="2800" dirty="0">
                <a:latin typeface="Raleway" pitchFamily="2" charset="0"/>
              </a:rPr>
              <a:t> Государственным Комитетом обороны были учреждены переходящие </a:t>
            </a:r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Красные Знамена ГКО </a:t>
            </a:r>
            <a:r>
              <a:rPr lang="ru-RU" sz="2800" dirty="0">
                <a:latin typeface="Raleway" pitchFamily="2" charset="0"/>
              </a:rPr>
              <a:t>для победителей во всесоюзном социалистическом соревновании в трех отраслях промышленности – в черной металлургии, авиационной и танковой. </a:t>
            </a:r>
          </a:p>
        </p:txBody>
      </p:sp>
      <p:pic>
        <p:nvPicPr>
          <p:cNvPr id="18436" name="Picture 4" descr="914-й день войны. Третья военная зима. Часть 1">
            <a:extLst>
              <a:ext uri="{FF2B5EF4-FFF2-40B4-BE49-F238E27FC236}">
                <a16:creationId xmlns:a16="http://schemas.microsoft.com/office/drawing/2014/main" id="{99A88586-C50D-4817-8E4C-647D7948E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47" y="1896705"/>
            <a:ext cx="4622800" cy="33274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8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4482888" y="635099"/>
            <a:ext cx="7158062" cy="5678488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4583287" y="826289"/>
            <a:ext cx="6957264" cy="526297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«Знак Почета» </a:t>
            </a:r>
            <a:r>
              <a:rPr lang="ru-RU" sz="2800" dirty="0">
                <a:latin typeface="Raleway" pitchFamily="2" charset="0"/>
              </a:rPr>
              <a:t>вручался советским и иностранным гражданам, объединениям, организациям, предприятиям, учреждениям, административно-территориальным образованиям за высокие достижения в производственной, научно-исследовательской, государственной, социально-культурной, спортивной и другой общественно полезной деятельности, а также за проявление гражданской доблести.</a:t>
            </a:r>
          </a:p>
        </p:txBody>
      </p:sp>
      <p:pic>
        <p:nvPicPr>
          <p:cNvPr id="21506" name="Picture 2" descr="Орден &quot;Знак Почета&quot; (Муляж)">
            <a:extLst>
              <a:ext uri="{FF2B5EF4-FFF2-40B4-BE49-F238E27FC236}">
                <a16:creationId xmlns:a16="http://schemas.microsoft.com/office/drawing/2014/main" id="{5270F391-883D-5C2C-83BA-FEC65C8B2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14097"/>
          <a:stretch/>
        </p:blipFill>
        <p:spPr bwMode="auto">
          <a:xfrm>
            <a:off x="602034" y="-38550"/>
            <a:ext cx="3217076" cy="698226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6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4465012" y="2256759"/>
            <a:ext cx="7158062" cy="2793901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4565411" y="2527122"/>
            <a:ext cx="6957264" cy="224676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aleway" pitchFamily="2" charset="0"/>
              </a:rPr>
              <a:t>Медаль </a:t>
            </a:r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«За трудовую доблесть»</a:t>
            </a:r>
            <a:r>
              <a:rPr lang="ru-RU" sz="2800" dirty="0">
                <a:latin typeface="Raleway" pitchFamily="2" charset="0"/>
              </a:rPr>
              <a:t> была учреждена для награждения за самоотверженную трудовую деятельность и проявленную при этом доблесть.</a:t>
            </a:r>
          </a:p>
        </p:txBody>
      </p:sp>
      <p:pic>
        <p:nvPicPr>
          <p:cNvPr id="23554" name="Picture 2" descr="Медаль «За трудовую доблесть» — Википедия">
            <a:extLst>
              <a:ext uri="{FF2B5EF4-FFF2-40B4-BE49-F238E27FC236}">
                <a16:creationId xmlns:a16="http://schemas.microsoft.com/office/drawing/2014/main" id="{C46C2F60-A7D9-382F-BBB4-5438839D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0" y="-117512"/>
            <a:ext cx="3628973" cy="705225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2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2" name="Рисунок 21" descr="Изображение выглядит как текст,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42177EC-71FF-5CDE-9B52-F38E92F528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51" y="1465687"/>
            <a:ext cx="7364495" cy="41425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52553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92F82E-118A-B0A9-46D9-AE4FFC414BE1}"/>
              </a:ext>
            </a:extLst>
          </p:cNvPr>
          <p:cNvSpPr/>
          <p:nvPr/>
        </p:nvSpPr>
        <p:spPr>
          <a:xfrm>
            <a:off x="4654303" y="1878960"/>
            <a:ext cx="7158062" cy="3452582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76C95-AFE1-C6E3-97C9-1A4B58FECA46}"/>
              </a:ext>
            </a:extLst>
          </p:cNvPr>
          <p:cNvSpPr txBox="1"/>
          <p:nvPr/>
        </p:nvSpPr>
        <p:spPr>
          <a:xfrm>
            <a:off x="4754702" y="2070150"/>
            <a:ext cx="6957264" cy="3108543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aleway" pitchFamily="2" charset="0"/>
              </a:rPr>
              <a:t>Подвиги тружеников тыла были отмечены Секретариатом Президиума Верховного Совета СССР, так 6 июня 1945 года была учреждена Указом Президиума ВС СССР – </a:t>
            </a:r>
            <a:r>
              <a:rPr lang="ru-RU" sz="2800" b="1" dirty="0">
                <a:solidFill>
                  <a:srgbClr val="A70901"/>
                </a:solidFill>
                <a:latin typeface="Raleway" pitchFamily="2" charset="0"/>
              </a:rPr>
              <a:t>медаль «За доблестный труд в Великой Отечественной войне 1941- 1945 гг.».</a:t>
            </a:r>
          </a:p>
        </p:txBody>
      </p:sp>
      <p:pic>
        <p:nvPicPr>
          <p:cNvPr id="25604" name="Picture 4" descr="Информация о музейном собрании экспонатов, актуальные данные о коллекциях  сохранившихся предметов">
            <a:extLst>
              <a:ext uri="{FF2B5EF4-FFF2-40B4-BE49-F238E27FC236}">
                <a16:creationId xmlns:a16="http://schemas.microsoft.com/office/drawing/2014/main" id="{9EA17412-7587-C8B2-FD62-14CD4A850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r="21526"/>
          <a:stretch/>
        </p:blipFill>
        <p:spPr bwMode="auto">
          <a:xfrm>
            <a:off x="526505" y="-53619"/>
            <a:ext cx="3941624" cy="696330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2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40D39-6157-EAA8-70DE-624830B8BCC0}"/>
              </a:ext>
            </a:extLst>
          </p:cNvPr>
          <p:cNvSpPr/>
          <p:nvPr/>
        </p:nvSpPr>
        <p:spPr>
          <a:xfrm>
            <a:off x="1676400" y="1517038"/>
            <a:ext cx="8839200" cy="3965309"/>
          </a:xfrm>
          <a:prstGeom prst="rect">
            <a:avLst/>
          </a:prstGeom>
          <a:solidFill>
            <a:srgbClr val="FFF9EE"/>
          </a:solidFill>
          <a:ln w="28575">
            <a:solidFill>
              <a:schemeClr val="bg1"/>
            </a:solidFill>
          </a:ln>
          <a:effectLst>
            <a:softEdge rad="12729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D236F-E573-0BFF-20CD-32B52C679F15}"/>
              </a:ext>
            </a:extLst>
          </p:cNvPr>
          <p:cNvSpPr txBox="1"/>
          <p:nvPr/>
        </p:nvSpPr>
        <p:spPr>
          <a:xfrm>
            <a:off x="1866650" y="1739975"/>
            <a:ext cx="84586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/>
              <a:t>	</a:t>
            </a:r>
            <a:r>
              <a:rPr lang="ru-RU" sz="3200" b="1" dirty="0">
                <a:solidFill>
                  <a:srgbClr val="A70901"/>
                </a:solidFill>
                <a:latin typeface="Raleway" pitchFamily="2" charset="0"/>
                <a:cs typeface="Times New Roman" panose="02020603050405020304" pitchFamily="18" charset="0"/>
              </a:rPr>
              <a:t>Город трудовой доблести </a:t>
            </a:r>
            <a:r>
              <a:rPr lang="ru-RU" sz="3200" dirty="0">
                <a:latin typeface="Raleway" pitchFamily="2" charset="0"/>
                <a:cs typeface="Times New Roman" panose="02020603050405020304" pitchFamily="18" charset="0"/>
              </a:rPr>
              <a:t>– почётное звание Российской Федерации, установленное федеральным законом от </a:t>
            </a:r>
            <a:r>
              <a:rPr lang="ru-RU" sz="3200" b="1" dirty="0">
                <a:latin typeface="Raleway" pitchFamily="2" charset="0"/>
                <a:cs typeface="Times New Roman" panose="02020603050405020304" pitchFamily="18" charset="0"/>
              </a:rPr>
              <a:t>1 марта 2020 года </a:t>
            </a:r>
            <a:r>
              <a:rPr lang="ru-RU" sz="3200" dirty="0">
                <a:latin typeface="Raleway" pitchFamily="2" charset="0"/>
                <a:cs typeface="Times New Roman" panose="02020603050405020304" pitchFamily="18" charset="0"/>
              </a:rPr>
              <a:t>«в целях увековечения подвига тружеников тыла во время Великой Отечественной войны 1941-1945 годов».</a:t>
            </a:r>
            <a:endParaRPr lang="ru-RU" sz="3600" dirty="0">
              <a:latin typeface="Raleway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3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40D39-6157-EAA8-70DE-624830B8BCC0}"/>
              </a:ext>
            </a:extLst>
          </p:cNvPr>
          <p:cNvSpPr/>
          <p:nvPr/>
        </p:nvSpPr>
        <p:spPr>
          <a:xfrm>
            <a:off x="1440800" y="542414"/>
            <a:ext cx="9341791" cy="5707806"/>
          </a:xfrm>
          <a:prstGeom prst="rect">
            <a:avLst/>
          </a:prstGeom>
          <a:solidFill>
            <a:srgbClr val="FFF9EE"/>
          </a:solidFill>
          <a:ln w="28575">
            <a:solidFill>
              <a:schemeClr val="bg1"/>
            </a:solidFill>
          </a:ln>
          <a:effectLst>
            <a:softEdge rad="12729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D236F-E573-0BFF-20CD-32B52C679F15}"/>
              </a:ext>
            </a:extLst>
          </p:cNvPr>
          <p:cNvSpPr txBox="1"/>
          <p:nvPr/>
        </p:nvSpPr>
        <p:spPr>
          <a:xfrm>
            <a:off x="1685331" y="817698"/>
            <a:ext cx="89531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dirty="0">
                <a:solidFill>
                  <a:srgbClr val="A70901"/>
                </a:solidFill>
                <a:latin typeface="Raleway" pitchFamily="2" charset="0"/>
              </a:rPr>
              <a:t>Указом Президента Российской Федерации </a:t>
            </a:r>
            <a:r>
              <a:rPr lang="ru-RU" sz="3000" dirty="0">
                <a:latin typeface="Raleway" pitchFamily="2" charset="0"/>
              </a:rPr>
              <a:t>это звание присваивается городам, жители которых «внесли значительный вклад в достижение Победы в Великой Отечественной войне 1941-1945 годов, обеспечив бесперебойное производство военной и гражданской продукции на промышленных предприятиях, располагавшихся на территории города, и проявив при этом массовый трудовой героизм и самоотверженность».</a:t>
            </a:r>
          </a:p>
        </p:txBody>
      </p:sp>
    </p:spTree>
    <p:extLst>
      <p:ext uri="{BB962C8B-B14F-4D97-AF65-F5344CB8AC3E}">
        <p14:creationId xmlns:p14="http://schemas.microsoft.com/office/powerpoint/2010/main" val="1973954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8" name="Рисунок 7" descr="Изображение выглядит как внешний, небо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566581-E8D8-82E9-7381-72359F3D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287" y="4489225"/>
            <a:ext cx="3603824" cy="23875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0" name="Рисунок 9" descr="Изображение выглядит как здание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C59FAE66-B9F5-B7DC-DEEF-B8486879C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75"/>
          <a:stretch/>
        </p:blipFill>
        <p:spPr>
          <a:xfrm>
            <a:off x="3333749" y="-8026"/>
            <a:ext cx="4719047" cy="226956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114"/>
          <a:stretch/>
        </p:blipFill>
        <p:spPr>
          <a:xfrm>
            <a:off x="5887647" y="2459460"/>
            <a:ext cx="6304350" cy="44323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2" name="Рисунок 1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EDD2F13-384D-4A7D-EBAB-E658654C8F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683" y="210169"/>
            <a:ext cx="5660167" cy="643766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F14D6A3-FC5B-E1CA-454A-2136F863308B}"/>
              </a:ext>
            </a:extLst>
          </p:cNvPr>
          <p:cNvSpPr/>
          <p:nvPr/>
        </p:nvSpPr>
        <p:spPr>
          <a:xfrm>
            <a:off x="6096000" y="128965"/>
            <a:ext cx="5917598" cy="6518865"/>
          </a:xfrm>
          <a:prstGeom prst="rect">
            <a:avLst/>
          </a:prstGeom>
          <a:solidFill>
            <a:srgbClr val="FFF9EE"/>
          </a:solidFill>
          <a:ln w="28575">
            <a:solidFill>
              <a:schemeClr val="bg1"/>
            </a:solidFill>
          </a:ln>
          <a:effectLst>
            <a:softEdge rad="12729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F6B46-F1BC-AFA0-A235-C60F624CD547}"/>
              </a:ext>
            </a:extLst>
          </p:cNvPr>
          <p:cNvSpPr txBox="1"/>
          <p:nvPr/>
        </p:nvSpPr>
        <p:spPr>
          <a:xfrm>
            <a:off x="6358111" y="396673"/>
            <a:ext cx="5394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70901"/>
                </a:solidFill>
                <a:latin typeface="Raleway" pitchFamily="2" charset="0"/>
              </a:rPr>
              <a:t>2 июля 2020 года </a:t>
            </a:r>
            <a:r>
              <a:rPr lang="ru-RU" dirty="0">
                <a:latin typeface="Raleway" pitchFamily="2" charset="0"/>
              </a:rPr>
              <a:t>звание «Город трудовой доблести» присвоено </a:t>
            </a:r>
            <a:r>
              <a:rPr lang="ru-RU" b="1" dirty="0">
                <a:latin typeface="Raleway" pitchFamily="2" charset="0"/>
              </a:rPr>
              <a:t>двадцати городам </a:t>
            </a:r>
            <a:r>
              <a:rPr lang="ru-RU" dirty="0">
                <a:latin typeface="Raleway" pitchFamily="2" charset="0"/>
              </a:rPr>
              <a:t>Российской Федерации: Боровичам, Екатеринбургу, Иванову, Ижевску, Иркутску, Казани, Магнитогорску, Нижнему Новгороду, Нижнему Тагилу, Новокузнецку, Новосибирску, Омску, Перми, Самаре, Саратову, Томску, Ульяновску, Уфе, Челябинску, Ярославлю.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84F2CF-3A40-6CB9-C978-8A61EEAD44FA}"/>
              </a:ext>
            </a:extLst>
          </p:cNvPr>
          <p:cNvSpPr txBox="1"/>
          <p:nvPr/>
        </p:nvSpPr>
        <p:spPr>
          <a:xfrm>
            <a:off x="6358111" y="2844194"/>
            <a:ext cx="4841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70901"/>
                </a:solidFill>
                <a:latin typeface="Raleway" pitchFamily="2" charset="0"/>
              </a:rPr>
              <a:t>20 мая 2021 года </a:t>
            </a:r>
            <a:r>
              <a:rPr lang="ru-RU" dirty="0">
                <a:latin typeface="Raleway" pitchFamily="2" charset="0"/>
              </a:rPr>
              <a:t>звание «Город трудовой доблести» присвоено </a:t>
            </a:r>
            <a:r>
              <a:rPr lang="ru-RU" b="1" dirty="0">
                <a:latin typeface="Raleway" pitchFamily="2" charset="0"/>
              </a:rPr>
              <a:t>двенадцати городам</a:t>
            </a:r>
            <a:r>
              <a:rPr lang="ru-RU" dirty="0">
                <a:latin typeface="Raleway" pitchFamily="2" charset="0"/>
              </a:rPr>
              <a:t> Российской Федерации: Барнаулу, Каменску-Уральскому, Кирову, Коломне, Комсомольску-на-Амуре, Красноярску, Магадану, Пензе, Рыбинску, Северодвинску, Тюмени, Чебоксарам.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E8772-0084-6D3A-4BFA-6BDF906D532D}"/>
              </a:ext>
            </a:extLst>
          </p:cNvPr>
          <p:cNvSpPr txBox="1"/>
          <p:nvPr/>
        </p:nvSpPr>
        <p:spPr>
          <a:xfrm>
            <a:off x="6355090" y="4812369"/>
            <a:ext cx="53941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70901"/>
                </a:solidFill>
                <a:latin typeface="Raleway" pitchFamily="2" charset="0"/>
              </a:rPr>
              <a:t>10 сентября 2021 года </a:t>
            </a:r>
            <a:r>
              <a:rPr lang="ru-RU" dirty="0">
                <a:latin typeface="Raleway" pitchFamily="2" charset="0"/>
              </a:rPr>
              <a:t>звание «Город трудовой доблести» присвоено </a:t>
            </a:r>
            <a:r>
              <a:rPr lang="ru-RU" b="1" dirty="0">
                <a:latin typeface="Raleway" pitchFamily="2" charset="0"/>
              </a:rPr>
              <a:t>двенадцати городам</a:t>
            </a:r>
            <a:r>
              <a:rPr lang="ru-RU" dirty="0">
                <a:latin typeface="Raleway" pitchFamily="2" charset="0"/>
              </a:rPr>
              <a:t> Российской Федерации: Алдану, Бологому, Воркуте, Дзержинску, Кемерову, Костроме, Лысьве, Мончегорску, Охе, Ступину, Сызрани и Чите.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78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25FB7-033E-C1FE-62A1-869F914CD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1835" y="408975"/>
            <a:ext cx="9668329" cy="586196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618BB5D-3A1C-1F39-6883-48B33FDA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46" y="754426"/>
            <a:ext cx="3129001" cy="1674016"/>
          </a:xfrm>
          <a:prstGeom prst="rect">
            <a:avLst/>
          </a:prstGeom>
          <a:ln w="57150">
            <a:solidFill>
              <a:srgbClr val="A70901"/>
            </a:solidFill>
          </a:ln>
          <a:effectLst>
            <a:softEdge rad="25400"/>
          </a:effectLst>
        </p:spPr>
      </p:pic>
      <p:pic>
        <p:nvPicPr>
          <p:cNvPr id="26" name="Рисунок 2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31A88B-BADD-E36A-1595-31CE59BC1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846" y="884658"/>
            <a:ext cx="2128094" cy="1413552"/>
          </a:xfrm>
          <a:prstGeom prst="rect">
            <a:avLst/>
          </a:prstGeom>
          <a:ln w="57150">
            <a:solidFill>
              <a:srgbClr val="A70901"/>
            </a:solidFill>
          </a:ln>
          <a:effectLst>
            <a:softEdge rad="25400"/>
          </a:effectLst>
        </p:spPr>
      </p:pic>
      <p:pic>
        <p:nvPicPr>
          <p:cNvPr id="28" name="Рисунок 27" descr="Изображение выглядит как человек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0578149B-D91D-526D-59E6-343E32397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55" y="2139015"/>
            <a:ext cx="1918721" cy="1008349"/>
          </a:xfrm>
          <a:prstGeom prst="rect">
            <a:avLst/>
          </a:prstGeom>
          <a:ln w="57150">
            <a:solidFill>
              <a:srgbClr val="A70901"/>
            </a:solidFill>
          </a:ln>
          <a:effectLst>
            <a:softEdge rad="25400"/>
          </a:effectLst>
        </p:spPr>
      </p:pic>
      <p:pic>
        <p:nvPicPr>
          <p:cNvPr id="1026" name="Picture 2" descr="Преимущества рабочих профессий">
            <a:extLst>
              <a:ext uri="{FF2B5EF4-FFF2-40B4-BE49-F238E27FC236}">
                <a16:creationId xmlns:a16="http://schemas.microsoft.com/office/drawing/2014/main" id="{6F44C239-3A14-C747-FB1C-CA707FF36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28" y="4559791"/>
            <a:ext cx="2385618" cy="1591149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абочие профессии | Проф Эксперт">
            <a:extLst>
              <a:ext uri="{FF2B5EF4-FFF2-40B4-BE49-F238E27FC236}">
                <a16:creationId xmlns:a16="http://schemas.microsoft.com/office/drawing/2014/main" id="{8A694884-9CF2-E025-FC7E-F2A2E4B7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85" y="4677328"/>
            <a:ext cx="2385619" cy="1593609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писок рабочих профессий востребованных на рынке труда 2022 году">
            <a:extLst>
              <a:ext uri="{FF2B5EF4-FFF2-40B4-BE49-F238E27FC236}">
                <a16:creationId xmlns:a16="http://schemas.microsoft.com/office/drawing/2014/main" id="{3D69BF93-6624-7984-899B-2E46A4B95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"/>
          <a:stretch/>
        </p:blipFill>
        <p:spPr bwMode="auto">
          <a:xfrm>
            <a:off x="8617100" y="2949936"/>
            <a:ext cx="2919522" cy="1591149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9E84AD-B8D0-0818-1ECE-571388D7F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</p:spTree>
    <p:extLst>
      <p:ext uri="{BB962C8B-B14F-4D97-AF65-F5344CB8AC3E}">
        <p14:creationId xmlns:p14="http://schemas.microsoft.com/office/powerpoint/2010/main" val="428050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C37AD57-6EB4-9FEB-E819-257FF050115B}"/>
              </a:ext>
            </a:extLst>
          </p:cNvPr>
          <p:cNvSpPr txBox="1"/>
          <p:nvPr/>
        </p:nvSpPr>
        <p:spPr>
          <a:xfrm>
            <a:off x="7377694" y="2397945"/>
            <a:ext cx="4356392" cy="2062103"/>
          </a:xfrm>
          <a:prstGeom prst="rect">
            <a:avLst/>
          </a:prstGeom>
          <a:noFill/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В Городах Трудовой Доблести устанавливаются памятные стелы.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6F98EB-942D-5A31-DDA2-6D47B7647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  <p:pic>
        <p:nvPicPr>
          <p:cNvPr id="27652" name="Picture 4" descr="Омск | К Новому году в Омске откроют стелу &quot;Город трудовой доблести&quot; -  БезФормата">
            <a:extLst>
              <a:ext uri="{FF2B5EF4-FFF2-40B4-BE49-F238E27FC236}">
                <a16:creationId xmlns:a16="http://schemas.microsoft.com/office/drawing/2014/main" id="{FC3CED2C-A0C4-0B4D-DAE5-E30E7038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2" y="1089898"/>
            <a:ext cx="6453094" cy="4678195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83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Краткий курс истории. Подвиг Талалихина | Читать статьи по истории РФ для  школьников и студентов">
            <a:extLst>
              <a:ext uri="{FF2B5EF4-FFF2-40B4-BE49-F238E27FC236}">
                <a16:creationId xmlns:a16="http://schemas.microsoft.com/office/drawing/2014/main" id="{BD0640B1-FA14-B480-E75A-7D0F18728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 bwMode="auto">
          <a:xfrm>
            <a:off x="2418590" y="3429000"/>
            <a:ext cx="2064624" cy="2995966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Легендарные комбриги / 70 лет Победы | Великая Отечественная война | День  Победы | Освобождение Беларуси |">
            <a:extLst>
              <a:ext uri="{FF2B5EF4-FFF2-40B4-BE49-F238E27FC236}">
                <a16:creationId xmlns:a16="http://schemas.microsoft.com/office/drawing/2014/main" id="{9202038D-A9C4-805A-05E9-3859D8570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 bwMode="auto">
          <a:xfrm>
            <a:off x="6965640" y="3850343"/>
            <a:ext cx="2422537" cy="3201576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Матросов, Александр Матвеевич — Википедия">
            <a:extLst>
              <a:ext uri="{FF2B5EF4-FFF2-40B4-BE49-F238E27FC236}">
                <a16:creationId xmlns:a16="http://schemas.microsoft.com/office/drawing/2014/main" id="{37ADBB63-E4E4-8CE5-2E55-27024AEF9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 bwMode="auto">
          <a:xfrm>
            <a:off x="192809" y="3453167"/>
            <a:ext cx="2229445" cy="3201575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Зоя Космодемьянская (1923-1941)">
            <a:extLst>
              <a:ext uri="{FF2B5EF4-FFF2-40B4-BE49-F238E27FC236}">
                <a16:creationId xmlns:a16="http://schemas.microsoft.com/office/drawing/2014/main" id="{E732E80A-4CCE-87F0-EB42-C13A46ECE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17448"/>
          <a:stretch/>
        </p:blipFill>
        <p:spPr bwMode="auto">
          <a:xfrm>
            <a:off x="4483214" y="3846712"/>
            <a:ext cx="2463800" cy="2578254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Портнова, Зинаида Мартыновна | Детопедия | Fandom">
            <a:extLst>
              <a:ext uri="{FF2B5EF4-FFF2-40B4-BE49-F238E27FC236}">
                <a16:creationId xmlns:a16="http://schemas.microsoft.com/office/drawing/2014/main" id="{5EE4F7EC-5538-5B8B-2C6A-C8596666D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306"/>
          <a:stretch/>
        </p:blipFill>
        <p:spPr bwMode="auto">
          <a:xfrm>
            <a:off x="9449291" y="3270218"/>
            <a:ext cx="2421312" cy="338452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ронт и тыл Великой Отечественной на снимках 14-ти военных фотографов">
            <a:extLst>
              <a:ext uri="{FF2B5EF4-FFF2-40B4-BE49-F238E27FC236}">
                <a16:creationId xmlns:a16="http://schemas.microsoft.com/office/drawing/2014/main" id="{AA9AC29C-39D4-F993-2F2C-246D9F83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2" y="645137"/>
            <a:ext cx="3508826" cy="2783863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отографии Великой Отечественной войны, фотографии второй мировой войны, вторая мировая война фотографии">
            <a:extLst>
              <a:ext uri="{FF2B5EF4-FFF2-40B4-BE49-F238E27FC236}">
                <a16:creationId xmlns:a16="http://schemas.microsoft.com/office/drawing/2014/main" id="{29CBDF6A-DE23-D200-64B3-27ED574C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r="9883"/>
          <a:stretch/>
        </p:blipFill>
        <p:spPr bwMode="auto">
          <a:xfrm>
            <a:off x="9353794" y="681603"/>
            <a:ext cx="2838206" cy="2588615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Фотографии Великой Отечественной войны, фотографии второй мировой войны, вторая мировая война фотографии">
            <a:extLst>
              <a:ext uri="{FF2B5EF4-FFF2-40B4-BE49-F238E27FC236}">
                <a16:creationId xmlns:a16="http://schemas.microsoft.com/office/drawing/2014/main" id="{8C984D44-BDF9-9791-1406-D0E59E274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2740" r="3369" b="4047"/>
          <a:stretch/>
        </p:blipFill>
        <p:spPr bwMode="auto">
          <a:xfrm>
            <a:off x="4475948" y="288893"/>
            <a:ext cx="4937720" cy="3557819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ронт и тыл Великой Отечественной на снимках 14-ти военных фотографов">
            <a:extLst>
              <a:ext uri="{FF2B5EF4-FFF2-40B4-BE49-F238E27FC236}">
                <a16:creationId xmlns:a16="http://schemas.microsoft.com/office/drawing/2014/main" id="{81A60870-4222-118D-2065-272F291C2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1" r="37152"/>
          <a:stretch/>
        </p:blipFill>
        <p:spPr bwMode="auto">
          <a:xfrm>
            <a:off x="0" y="457200"/>
            <a:ext cx="916872" cy="2995966"/>
          </a:xfrm>
          <a:prstGeom prst="rect">
            <a:avLst/>
          </a:prstGeom>
          <a:noFill/>
          <a:effectLst>
            <a:softEdge rad="8712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9E84AD-B8D0-0818-1ECE-571388D7F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</p:spTree>
    <p:extLst>
      <p:ext uri="{BB962C8B-B14F-4D97-AF65-F5344CB8AC3E}">
        <p14:creationId xmlns:p14="http://schemas.microsoft.com/office/powerpoint/2010/main" val="180466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3" name="Рисунок 2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0961156-D0CB-995E-F13A-862D8267A5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8" t="2841" r="20411" b="9289"/>
          <a:stretch/>
        </p:blipFill>
        <p:spPr>
          <a:xfrm>
            <a:off x="422422" y="544234"/>
            <a:ext cx="5059692" cy="4432300"/>
          </a:xfrm>
          <a:prstGeom prst="rect">
            <a:avLst/>
          </a:prstGeom>
          <a:ln w="57150">
            <a:solidFill>
              <a:srgbClr val="A70901"/>
            </a:solidFill>
          </a:ln>
          <a:effectLst>
            <a:softEdge rad="254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E20912-4B02-2FE0-B9D1-95384E1B9294}"/>
              </a:ext>
            </a:extLst>
          </p:cNvPr>
          <p:cNvSpPr/>
          <p:nvPr/>
        </p:nvSpPr>
        <p:spPr>
          <a:xfrm>
            <a:off x="771775" y="5258689"/>
            <a:ext cx="4360985" cy="1218827"/>
          </a:xfrm>
          <a:prstGeom prst="rect">
            <a:avLst/>
          </a:prstGeom>
          <a:solidFill>
            <a:srgbClr val="A70901"/>
          </a:solidFill>
          <a:ln w="57150"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latin typeface="Raleway" pitchFamily="2" charset="0"/>
              </a:rPr>
              <a:t>Юрий Левитан</a:t>
            </a:r>
          </a:p>
          <a:p>
            <a:pPr algn="ctr"/>
            <a:endParaRPr lang="ru-RU" b="1" dirty="0">
              <a:latin typeface="Raleway" pitchFamily="2" charset="0"/>
            </a:endParaRPr>
          </a:p>
          <a:p>
            <a:pPr algn="ctr"/>
            <a:r>
              <a:rPr lang="ru-RU" sz="1200" dirty="0">
                <a:latin typeface="Raleway" pitchFamily="2" charset="0"/>
              </a:rPr>
              <a:t>диктор Всесоюзного радио Государственного комитета СМ СССР по телевидению и радиовещанию, народный артист СССР.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7AD57-6EB4-9FEB-E819-257FF050115B}"/>
              </a:ext>
            </a:extLst>
          </p:cNvPr>
          <p:cNvSpPr txBox="1"/>
          <p:nvPr/>
        </p:nvSpPr>
        <p:spPr>
          <a:xfrm>
            <a:off x="5812254" y="1166842"/>
            <a:ext cx="5957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24 июня 1941 г. </a:t>
            </a:r>
            <a:r>
              <a:rPr lang="ru-RU" sz="3200" dirty="0">
                <a:latin typeface="Raleway" pitchFamily="2" charset="0"/>
              </a:rPr>
              <a:t>было создано Советское информационное бюро, которое передавало официальную информацию о положении дел на фронтах, в тылу и на оккупированных территориях, о партизанском движении. «От Советского информбюро...»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64F726-6D38-367F-0942-A13F311659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</p:spTree>
    <p:extLst>
      <p:ext uri="{BB962C8B-B14F-4D97-AF65-F5344CB8AC3E}">
        <p14:creationId xmlns:p14="http://schemas.microsoft.com/office/powerpoint/2010/main" val="262598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ранспорт, боевая маш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636DE1B-F198-6D25-5AC5-DA7DEA7CE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" r="1114"/>
          <a:stretch/>
        </p:blipFill>
        <p:spPr>
          <a:xfrm>
            <a:off x="6549549" y="2919046"/>
            <a:ext cx="5650651" cy="397271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20" name="Рисунок 19" descr="Изображение выглядит как старый, черны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C7F52528-A523-58E1-E66F-C11DC645E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211" b="-1"/>
          <a:stretch/>
        </p:blipFill>
        <p:spPr>
          <a:xfrm>
            <a:off x="7392162" y="1"/>
            <a:ext cx="4799835" cy="34525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7AD57-6EB4-9FEB-E819-257FF050115B}"/>
              </a:ext>
            </a:extLst>
          </p:cNvPr>
          <p:cNvSpPr txBox="1"/>
          <p:nvPr/>
        </p:nvSpPr>
        <p:spPr>
          <a:xfrm>
            <a:off x="992238" y="1475452"/>
            <a:ext cx="50450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Raleway" pitchFamily="2" charset="0"/>
              </a:rPr>
              <a:t>Указ Президиума Верховного Совета СССР от </a:t>
            </a:r>
            <a:r>
              <a:rPr lang="ru-RU" sz="3600" b="1" dirty="0">
                <a:solidFill>
                  <a:srgbClr val="A70901"/>
                </a:solidFill>
                <a:latin typeface="Raleway" pitchFamily="2" charset="0"/>
              </a:rPr>
              <a:t>26 июня 1941 </a:t>
            </a:r>
            <a:r>
              <a:rPr lang="ru-RU" sz="3600" dirty="0">
                <a:latin typeface="Raleway" pitchFamily="2" charset="0"/>
              </a:rPr>
              <a:t>г. о режиме рабочего времени рабочих и служащих в военное время</a:t>
            </a:r>
            <a:r>
              <a:rPr lang="en-US" sz="3600" dirty="0">
                <a:latin typeface="Raleway" pitchFamily="2" charset="0"/>
              </a:rPr>
              <a:t>.</a:t>
            </a:r>
            <a:endParaRPr lang="ru-RU" sz="4000" dirty="0">
              <a:latin typeface="Raleway" pitchFamily="2" charset="0"/>
            </a:endParaRPr>
          </a:p>
        </p:txBody>
      </p:sp>
      <p:pic>
        <p:nvPicPr>
          <p:cNvPr id="5" name="Рисунок 4" descr="Изображение выглядит как текст, снимок экрана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520DFBBF-6991-5B51-86DC-E8D1FD960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4" t="1535" r="3586" b="36267"/>
          <a:stretch/>
        </p:blipFill>
        <p:spPr>
          <a:xfrm>
            <a:off x="6037319" y="274409"/>
            <a:ext cx="5861602" cy="6372404"/>
          </a:xfrm>
          <a:prstGeom prst="rect">
            <a:avLst/>
          </a:prstGeom>
          <a:ln w="38100">
            <a:noFill/>
          </a:ln>
          <a:effectLst>
            <a:softEdge rad="38100"/>
          </a:effectLst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0871BC0-B701-116A-A590-86EF2C43A5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</p:spTree>
    <p:extLst>
      <p:ext uri="{BB962C8B-B14F-4D97-AF65-F5344CB8AC3E}">
        <p14:creationId xmlns:p14="http://schemas.microsoft.com/office/powerpoint/2010/main" val="340669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7AD57-6EB4-9FEB-E819-257FF050115B}"/>
              </a:ext>
            </a:extLst>
          </p:cNvPr>
          <p:cNvSpPr txBox="1"/>
          <p:nvPr/>
        </p:nvSpPr>
        <p:spPr>
          <a:xfrm>
            <a:off x="5542300" y="1767237"/>
            <a:ext cx="6462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70901"/>
                </a:solidFill>
                <a:latin typeface="Raleway" pitchFamily="2" charset="0"/>
              </a:rPr>
              <a:t>30</a:t>
            </a:r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 июня 1941 г. </a:t>
            </a:r>
            <a:r>
              <a:rPr lang="ru-RU" sz="3200" dirty="0">
                <a:latin typeface="Raleway" pitchFamily="2" charset="0"/>
              </a:rPr>
              <a:t>был образован Государственный Комитет Обороны под председательством И.В. Сталина – высший орган военной и гражданской власти в стране. </a:t>
            </a:r>
          </a:p>
        </p:txBody>
      </p:sp>
      <p:pic>
        <p:nvPicPr>
          <p:cNvPr id="1026" name="Picture 2" descr="Образован Государственный Комитет Обороны">
            <a:extLst>
              <a:ext uri="{FF2B5EF4-FFF2-40B4-BE49-F238E27FC236}">
                <a16:creationId xmlns:a16="http://schemas.microsoft.com/office/drawing/2014/main" id="{4CF194A3-D315-7F64-F19B-F430AF2A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7" y="510082"/>
            <a:ext cx="4340539" cy="5837836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6F98EB-942D-5A31-DDA2-6D47B76477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</p:spTree>
    <p:extLst>
      <p:ext uri="{BB962C8B-B14F-4D97-AF65-F5344CB8AC3E}">
        <p14:creationId xmlns:p14="http://schemas.microsoft.com/office/powerpoint/2010/main" val="150810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9E84AD-B8D0-0818-1ECE-571388D7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1898" y="-261914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  <p:pic>
        <p:nvPicPr>
          <p:cNvPr id="2050" name="Picture 2" descr="Эвакуация танковой промышленности в начале Великой Отечественной войны">
            <a:extLst>
              <a:ext uri="{FF2B5EF4-FFF2-40B4-BE49-F238E27FC236}">
                <a16:creationId xmlns:a16="http://schemas.microsoft.com/office/drawing/2014/main" id="{ECF80A58-B586-306E-9C4A-BDC5C697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46" y="1328482"/>
            <a:ext cx="6221065" cy="4201035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A9760-EE5F-A2A2-CA2D-6DCCA640F1D1}"/>
              </a:ext>
            </a:extLst>
          </p:cNvPr>
          <p:cNvSpPr txBox="1"/>
          <p:nvPr/>
        </p:nvSpPr>
        <p:spPr>
          <a:xfrm>
            <a:off x="0" y="843676"/>
            <a:ext cx="533966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Raleway" pitchFamily="2" charset="0"/>
              </a:rPr>
              <a:t>Летом </a:t>
            </a:r>
            <a:r>
              <a:rPr lang="ru-RU" sz="3000" b="1" dirty="0">
                <a:solidFill>
                  <a:srgbClr val="A70901"/>
                </a:solidFill>
                <a:latin typeface="Raleway" pitchFamily="2" charset="0"/>
              </a:rPr>
              <a:t>1941 г</a:t>
            </a:r>
            <a:r>
              <a:rPr lang="ru-RU" sz="3000" dirty="0">
                <a:latin typeface="Raleway" pitchFamily="2" charset="0"/>
              </a:rPr>
              <a:t>. в прифронтовой зоне оказалось свыше 80% предприятий оборонной промышленности, в том числе 94% авиационных заводов. В общей сложности из 501 завода оборонного комплекса предстояло эвакуировать 328. </a:t>
            </a:r>
          </a:p>
        </p:txBody>
      </p:sp>
    </p:spTree>
    <p:extLst>
      <p:ext uri="{BB962C8B-B14F-4D97-AF65-F5344CB8AC3E}">
        <p14:creationId xmlns:p14="http://schemas.microsoft.com/office/powerpoint/2010/main" val="234440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9E84AD-B8D0-0818-1ECE-571388D7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84065" y="-291490"/>
            <a:ext cx="13099934" cy="7440980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  <p:pic>
        <p:nvPicPr>
          <p:cNvPr id="8196" name="Picture 4" descr="МОБИЛИЗАЦИЯ В 1941. ПОВЕСТКА О... | Интересный контент в группе ВСЕ, ЧТО  БЫЛО НЕ СО МНОЙ - ПОМНЮ...(1941 45 гг..)">
            <a:extLst>
              <a:ext uri="{FF2B5EF4-FFF2-40B4-BE49-F238E27FC236}">
                <a16:creationId xmlns:a16="http://schemas.microsoft.com/office/drawing/2014/main" id="{1F5AC43F-CD29-0E11-4317-7C9D6FB7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3338389"/>
            <a:ext cx="5710300" cy="3124761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ото &quot;Московские ополченцы&quot;, 1941 год, г. Москва - История России в  фотографиях">
            <a:extLst>
              <a:ext uri="{FF2B5EF4-FFF2-40B4-BE49-F238E27FC236}">
                <a16:creationId xmlns:a16="http://schemas.microsoft.com/office/drawing/2014/main" id="{F475FEE2-F6DE-1F38-B13F-CE1095D58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31"/>
          <a:stretch/>
        </p:blipFill>
        <p:spPr bwMode="auto">
          <a:xfrm>
            <a:off x="6126100" y="3659203"/>
            <a:ext cx="5710301" cy="2803946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Минобороны рассекретило документы о начале Великой Отечественной войны -  РИА Новости, 03.03.2020">
            <a:extLst>
              <a:ext uri="{FF2B5EF4-FFF2-40B4-BE49-F238E27FC236}">
                <a16:creationId xmlns:a16="http://schemas.microsoft.com/office/drawing/2014/main" id="{924B8E19-190D-7B20-DE5D-5B94EE83E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00" y="394851"/>
            <a:ext cx="5710298" cy="3124761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От мира к войне - «Военные комиссариаты России» информационно-аналитический  и методический журнал Минобороны России">
            <a:extLst>
              <a:ext uri="{FF2B5EF4-FFF2-40B4-BE49-F238E27FC236}">
                <a16:creationId xmlns:a16="http://schemas.microsoft.com/office/drawing/2014/main" id="{8FAF817A-38B8-8248-8223-E2D01A319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21958"/>
          <a:stretch/>
        </p:blipFill>
        <p:spPr bwMode="auto">
          <a:xfrm>
            <a:off x="261256" y="394850"/>
            <a:ext cx="5710300" cy="2805919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5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ешний, старый, в линейку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7208498-39AE-F5FB-8427-F6E07C98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" y="4207954"/>
            <a:ext cx="4012423" cy="268380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4" name="Рисунок 13" descr="Изображение выглядит как внешний, трава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C020CA45-B833-113E-15C7-D57F5129E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" t="14616"/>
          <a:stretch/>
        </p:blipFill>
        <p:spPr>
          <a:xfrm>
            <a:off x="0" y="2261536"/>
            <a:ext cx="4482888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pic>
        <p:nvPicPr>
          <p:cNvPr id="18" name="Рисунок 17" descr="Изображение выглядит как внутренний, белы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8407CBB5-D36E-1E18-89CA-D55D257B44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-8026"/>
            <a:ext cx="3826250" cy="255083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softEdge rad="168905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37AD57-6EB4-9FEB-E819-257FF050115B}"/>
              </a:ext>
            </a:extLst>
          </p:cNvPr>
          <p:cNvSpPr txBox="1"/>
          <p:nvPr/>
        </p:nvSpPr>
        <p:spPr>
          <a:xfrm>
            <a:off x="5904534" y="1166842"/>
            <a:ext cx="59573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70901"/>
                </a:solidFill>
                <a:latin typeface="Raleway" pitchFamily="2" charset="0"/>
              </a:rPr>
              <a:t>Звания, ордена, медали, знаки и другие </a:t>
            </a:r>
            <a:r>
              <a:rPr lang="ru-RU" sz="3200" dirty="0">
                <a:latin typeface="Raleway" pitchFamily="2" charset="0"/>
              </a:rPr>
              <a:t>их виды были одним из важнейших моральных стимулов в развитии трудовой активности граждан, имели важное значение для успешного выполнения плановых заданий. 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64F726-6D38-367F-0942-A13F311659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01898" y="-261915"/>
            <a:ext cx="12995796" cy="7381828"/>
          </a:xfrm>
          <a:custGeom>
            <a:avLst/>
            <a:gdLst>
              <a:gd name="connsiteX0" fmla="*/ 755346 w 12073590"/>
              <a:gd name="connsiteY0" fmla="*/ 701565 h 6858000"/>
              <a:gd name="connsiteX1" fmla="*/ 755346 w 12073590"/>
              <a:gd name="connsiteY1" fmla="*/ 6156434 h 6858000"/>
              <a:gd name="connsiteX2" fmla="*/ 11318243 w 12073590"/>
              <a:gd name="connsiteY2" fmla="*/ 6156434 h 6858000"/>
              <a:gd name="connsiteX3" fmla="*/ 11318243 w 12073590"/>
              <a:gd name="connsiteY3" fmla="*/ 701565 h 6858000"/>
              <a:gd name="connsiteX4" fmla="*/ 0 w 12073590"/>
              <a:gd name="connsiteY4" fmla="*/ 0 h 6858000"/>
              <a:gd name="connsiteX5" fmla="*/ 12073590 w 12073590"/>
              <a:gd name="connsiteY5" fmla="*/ 0 h 6858000"/>
              <a:gd name="connsiteX6" fmla="*/ 12073590 w 12073590"/>
              <a:gd name="connsiteY6" fmla="*/ 6858000 h 6858000"/>
              <a:gd name="connsiteX7" fmla="*/ 0 w 1207359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73590" h="6858000">
                <a:moveTo>
                  <a:pt x="755346" y="701565"/>
                </a:moveTo>
                <a:lnTo>
                  <a:pt x="755346" y="6156434"/>
                </a:lnTo>
                <a:lnTo>
                  <a:pt x="11318243" y="6156434"/>
                </a:lnTo>
                <a:lnTo>
                  <a:pt x="11318243" y="701565"/>
                </a:lnTo>
                <a:close/>
                <a:moveTo>
                  <a:pt x="0" y="0"/>
                </a:moveTo>
                <a:lnTo>
                  <a:pt x="12073590" y="0"/>
                </a:lnTo>
                <a:lnTo>
                  <a:pt x="1207359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312184"/>
          </a:effectLst>
        </p:spPr>
      </p:pic>
      <p:pic>
        <p:nvPicPr>
          <p:cNvPr id="9218" name="Picture 2" descr="Ордена и медали СССР, Германии и Японии для онлайн-игры War Thunder  компании Gaijin Entertainment">
            <a:extLst>
              <a:ext uri="{FF2B5EF4-FFF2-40B4-BE49-F238E27FC236}">
                <a16:creationId xmlns:a16="http://schemas.microsoft.com/office/drawing/2014/main" id="{A3FF3235-371E-C7F3-E9C8-EA373A6C3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b="1325"/>
          <a:stretch/>
        </p:blipFill>
        <p:spPr bwMode="auto">
          <a:xfrm>
            <a:off x="233819" y="997077"/>
            <a:ext cx="5374401" cy="5361021"/>
          </a:xfrm>
          <a:prstGeom prst="rect">
            <a:avLst/>
          </a:prstGeom>
          <a:noFill/>
          <a:ln w="57150">
            <a:solidFill>
              <a:srgbClr val="A70901"/>
            </a:solidFill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A8E2A2-40DE-65F0-241F-D5BBCD01FD22}"/>
              </a:ext>
            </a:extLst>
          </p:cNvPr>
          <p:cNvSpPr/>
          <p:nvPr/>
        </p:nvSpPr>
        <p:spPr>
          <a:xfrm>
            <a:off x="4662289" y="6142195"/>
            <a:ext cx="945931" cy="215904"/>
          </a:xfrm>
          <a:prstGeom prst="rect">
            <a:avLst/>
          </a:prstGeom>
          <a:solidFill>
            <a:srgbClr val="15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95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627</Words>
  <Application>Microsoft Macintosh PowerPoint</Application>
  <PresentationFormat>Широкоэкранный</PresentationFormat>
  <Paragraphs>31</Paragraphs>
  <Slides>20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Raleway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Баданин Сергей Сергеевич</dc:creator>
  <cp:lastModifiedBy>Баданин Сергей Сергеевич</cp:lastModifiedBy>
  <cp:revision>3</cp:revision>
  <dcterms:created xsi:type="dcterms:W3CDTF">2022-08-12T09:50:33Z</dcterms:created>
  <dcterms:modified xsi:type="dcterms:W3CDTF">2022-08-15T12:04:02Z</dcterms:modified>
</cp:coreProperties>
</file>